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1" r:id="rId4"/>
    <p:sldId id="260" r:id="rId5"/>
    <p:sldId id="262" r:id="rId6"/>
    <p:sldId id="263" r:id="rId7"/>
    <p:sldId id="264" r:id="rId8"/>
    <p:sldId id="268" r:id="rId9"/>
    <p:sldId id="269" r:id="rId10"/>
    <p:sldId id="265" r:id="rId11"/>
    <p:sldId id="267" r:id="rId12"/>
    <p:sldId id="266" r:id="rId13"/>
    <p:sldId id="259" r:id="rId14"/>
    <p:sldId id="271" r:id="rId15"/>
    <p:sldId id="272" r:id="rId16"/>
    <p:sldId id="270" r:id="rId17"/>
    <p:sldId id="273" r:id="rId18"/>
    <p:sldId id="274" r:id="rId1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21" autoAdjust="0"/>
    <p:restoredTop sz="94660"/>
  </p:normalViewPr>
  <p:slideViewPr>
    <p:cSldViewPr>
      <p:cViewPr varScale="1">
        <p:scale>
          <a:sx n="69" d="100"/>
          <a:sy n="69" d="100"/>
        </p:scale>
        <p:origin x="-55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25/09/2016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25/09/2016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25/09/2016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25/09/2016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25/09/2016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25/09/2016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25/09/2016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25/09/2016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25/09/2016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25/09/2016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25/09/2016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25/09/2016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052736"/>
            <a:ext cx="7772400" cy="4896544"/>
          </a:xfrm>
          <a:solidFill>
            <a:schemeClr val="accent6">
              <a:lumMod val="50000"/>
            </a:schemeClr>
          </a:solidFill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txBody>
          <a:bodyPr>
            <a:normAutofit/>
          </a:bodyPr>
          <a:lstStyle/>
          <a:p>
            <a:r>
              <a:rPr lang="es-CO" dirty="0" smtClean="0">
                <a:solidFill>
                  <a:srgbClr val="FFFF00"/>
                </a:solidFill>
                <a:latin typeface="Algerian" pitchFamily="82" charset="0"/>
              </a:rPr>
              <a:t>HAGASE TU VOLUNTAD</a:t>
            </a:r>
            <a:br>
              <a:rPr lang="es-CO" dirty="0" smtClean="0">
                <a:solidFill>
                  <a:srgbClr val="FFFF00"/>
                </a:solidFill>
                <a:latin typeface="Algerian" pitchFamily="82" charset="0"/>
              </a:rPr>
            </a:br>
            <a:r>
              <a:rPr lang="es-CO" dirty="0" smtClean="0">
                <a:solidFill>
                  <a:srgbClr val="FFFF00"/>
                </a:solidFill>
                <a:latin typeface="Algerian" pitchFamily="82" charset="0"/>
              </a:rPr>
              <a:t> EN LA TIERRA </a:t>
            </a:r>
            <a:br>
              <a:rPr lang="es-CO" dirty="0" smtClean="0">
                <a:solidFill>
                  <a:srgbClr val="FFFF00"/>
                </a:solidFill>
                <a:latin typeface="Algerian" pitchFamily="82" charset="0"/>
              </a:rPr>
            </a:br>
            <a:r>
              <a:rPr lang="es-CO" dirty="0" smtClean="0">
                <a:solidFill>
                  <a:srgbClr val="FFFF00"/>
                </a:solidFill>
                <a:latin typeface="Algerian" pitchFamily="82" charset="0"/>
              </a:rPr>
              <a:t>COMO EN EL CIELO</a:t>
            </a:r>
            <a:endParaRPr lang="es-CO" dirty="0">
              <a:solidFill>
                <a:srgbClr val="FFFF00"/>
              </a:solidFill>
              <a:latin typeface="Algerian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6284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iagBrick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Autofit/>
          </a:bodyPr>
          <a:lstStyle/>
          <a:p>
            <a:r>
              <a:rPr lang="es-CO" sz="3200" b="1" dirty="0"/>
              <a:t>HAGASE TU </a:t>
            </a:r>
            <a:r>
              <a:rPr lang="es-CO" sz="3200" b="1" dirty="0" smtClean="0"/>
              <a:t>VOLUNTAD, EN </a:t>
            </a:r>
            <a:r>
              <a:rPr lang="es-CO" sz="3200" b="1" dirty="0"/>
              <a:t>LA TIERRA </a:t>
            </a:r>
            <a:br>
              <a:rPr lang="es-CO" sz="3200" b="1" dirty="0"/>
            </a:br>
            <a:r>
              <a:rPr lang="es-CO" sz="3200" b="1" dirty="0"/>
              <a:t>COMO EN EL CIELO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  <a:solidFill>
            <a:schemeClr val="accent3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>
            <a:normAutofit fontScale="92500" lnSpcReduction="20000"/>
          </a:bodyPr>
          <a:lstStyle/>
          <a:p>
            <a:r>
              <a:rPr lang="es-CO" sz="2800" dirty="0"/>
              <a:t>Cristo nos ha dicho: "</a:t>
            </a:r>
            <a:r>
              <a:rPr lang="es-CO" sz="2800" i="1" dirty="0"/>
              <a:t>No todo el que dice: ¡Señor, Señor! entrará en el reino de los cielos, </a:t>
            </a:r>
            <a:r>
              <a:rPr lang="es-CO" sz="2800" i="1" dirty="0" smtClean="0"/>
              <a:t>sino </a:t>
            </a:r>
            <a:r>
              <a:rPr lang="es-CO" sz="2800" i="1" dirty="0"/>
              <a:t>el que hace la </a:t>
            </a:r>
            <a:r>
              <a:rPr lang="es-CO" sz="2800" i="1" u="sng" dirty="0"/>
              <a:t>voluntad de mi Padre, que está en los cielos</a:t>
            </a:r>
            <a:r>
              <a:rPr lang="es-CO" sz="2800" dirty="0"/>
              <a:t>" </a:t>
            </a:r>
            <a:r>
              <a:rPr lang="es-CO" sz="2800" dirty="0">
                <a:solidFill>
                  <a:srgbClr val="FF0000"/>
                </a:solidFill>
              </a:rPr>
              <a:t>(Mt </a:t>
            </a:r>
            <a:r>
              <a:rPr lang="es-CO" sz="2800" dirty="0" smtClean="0">
                <a:solidFill>
                  <a:srgbClr val="FF0000"/>
                </a:solidFill>
              </a:rPr>
              <a:t>7:21</a:t>
            </a:r>
            <a:r>
              <a:rPr lang="es-CO" sz="2800" dirty="0">
                <a:solidFill>
                  <a:srgbClr val="FF0000"/>
                </a:solidFill>
              </a:rPr>
              <a:t>). </a:t>
            </a:r>
            <a:endParaRPr lang="es-CO" sz="2800" dirty="0" smtClean="0">
              <a:solidFill>
                <a:srgbClr val="FF0000"/>
              </a:solidFill>
            </a:endParaRPr>
          </a:p>
          <a:p>
            <a:pPr lvl="1"/>
            <a:endParaRPr lang="es-CO" dirty="0" smtClean="0"/>
          </a:p>
          <a:p>
            <a:pPr lvl="1"/>
            <a:r>
              <a:rPr lang="es-CO" dirty="0" smtClean="0"/>
              <a:t>Por </a:t>
            </a:r>
            <a:r>
              <a:rPr lang="es-CO" dirty="0"/>
              <a:t>tanto, es </a:t>
            </a:r>
            <a:r>
              <a:rPr lang="es-CO" dirty="0" smtClean="0"/>
              <a:t>lógico </a:t>
            </a:r>
            <a:r>
              <a:rPr lang="es-CO" dirty="0"/>
              <a:t>que quien quiera entrar en el Reino de los cielos pida a Dios el cumplimiento de su </a:t>
            </a:r>
            <a:r>
              <a:rPr lang="es-CO" dirty="0" smtClean="0"/>
              <a:t>voluntad</a:t>
            </a:r>
            <a:r>
              <a:rPr lang="es-CO" dirty="0"/>
              <a:t>. Por ello, Cristo pone esta tercera petición después de la del Reino de los cielos</a:t>
            </a:r>
            <a:r>
              <a:rPr lang="es-CO" dirty="0" smtClean="0"/>
              <a:t>. </a:t>
            </a:r>
          </a:p>
          <a:p>
            <a:pPr lvl="1"/>
            <a:endParaRPr lang="es-CO" dirty="0" smtClean="0"/>
          </a:p>
          <a:p>
            <a:pPr lvl="1"/>
            <a:r>
              <a:rPr lang="es-CO" dirty="0" smtClean="0"/>
              <a:t>Hay </a:t>
            </a:r>
            <a:r>
              <a:rPr lang="es-CO" dirty="0"/>
              <a:t>una forma perfecta de elevar a Dios esta súplica. Es la oración de María: "</a:t>
            </a:r>
            <a:r>
              <a:rPr lang="es-CO" i="1" dirty="0"/>
              <a:t>Hágase en </a:t>
            </a:r>
            <a:br>
              <a:rPr lang="es-CO" i="1" dirty="0"/>
            </a:br>
            <a:r>
              <a:rPr lang="es-CO" i="1" u="sng" dirty="0"/>
              <a:t>mí</a:t>
            </a:r>
            <a:r>
              <a:rPr lang="es-CO" i="1" dirty="0"/>
              <a:t> según tu </a:t>
            </a:r>
            <a:r>
              <a:rPr lang="es-CO" i="1" dirty="0" smtClean="0"/>
              <a:t>palabra</a:t>
            </a:r>
            <a:r>
              <a:rPr lang="es-CO" dirty="0" smtClean="0"/>
              <a:t>« </a:t>
            </a:r>
            <a:r>
              <a:rPr lang="es-CO" dirty="0" smtClean="0">
                <a:solidFill>
                  <a:srgbClr val="FF0000"/>
                </a:solidFill>
              </a:rPr>
              <a:t>(Lu. 1:38). </a:t>
            </a:r>
            <a:r>
              <a:rPr lang="es-CO" dirty="0"/>
              <a:t>O la oración de Cristo: "</a:t>
            </a:r>
            <a:r>
              <a:rPr lang="es-CO" i="1" dirty="0"/>
              <a:t>No se haga </a:t>
            </a:r>
            <a:r>
              <a:rPr lang="es-CO" i="1" u="sng" dirty="0"/>
              <a:t>mi</a:t>
            </a:r>
            <a:r>
              <a:rPr lang="es-CO" i="1" dirty="0"/>
              <a:t> voluntad sino la </a:t>
            </a:r>
            <a:r>
              <a:rPr lang="es-CO" i="1" dirty="0" smtClean="0"/>
              <a:t>tuya»</a:t>
            </a:r>
            <a:r>
              <a:rPr lang="es-CO" dirty="0" smtClean="0"/>
              <a:t> </a:t>
            </a:r>
            <a:r>
              <a:rPr lang="es-CO" dirty="0" smtClean="0">
                <a:solidFill>
                  <a:srgbClr val="FF0000"/>
                </a:solidFill>
              </a:rPr>
              <a:t>(Lu 22.42). </a:t>
            </a:r>
            <a:r>
              <a:rPr lang="es-CO" dirty="0">
                <a:solidFill>
                  <a:srgbClr val="FF0000"/>
                </a:solidFill>
              </a:rPr>
              <a:t/>
            </a:r>
            <a:br>
              <a:rPr lang="es-CO" dirty="0">
                <a:solidFill>
                  <a:srgbClr val="FF0000"/>
                </a:solidFill>
              </a:rPr>
            </a:br>
            <a:endParaRPr lang="es-CO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0065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iagBrick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20680"/>
          </a:xfrm>
          <a:solidFill>
            <a:schemeClr val="accent3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dirty="0"/>
              <a:t>Este </a:t>
            </a:r>
            <a:r>
              <a:rPr lang="es-CO" dirty="0" smtClean="0"/>
              <a:t>párrafo sagrado: </a:t>
            </a:r>
            <a:r>
              <a:rPr lang="es-CO" dirty="0" smtClean="0">
                <a:solidFill>
                  <a:srgbClr val="FF0000"/>
                </a:solidFill>
              </a:rPr>
              <a:t>«</a:t>
            </a:r>
            <a:r>
              <a:rPr lang="es-CO" sz="2600" dirty="0" smtClean="0">
                <a:solidFill>
                  <a:srgbClr val="FF0000"/>
                </a:solidFill>
              </a:rPr>
              <a:t>HÁGASE TU VOLUNTAD, EN LA TIERRA COMO EN EL CIELO</a:t>
            </a:r>
            <a:r>
              <a:rPr lang="es-CO" dirty="0" smtClean="0">
                <a:solidFill>
                  <a:srgbClr val="FF0000"/>
                </a:solidFill>
              </a:rPr>
              <a:t>», </a:t>
            </a:r>
            <a:r>
              <a:rPr lang="es-CO" dirty="0" smtClean="0"/>
              <a:t>es extraído de la oración modelo, el Padre Nuestro.</a:t>
            </a: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La oración completa del Padre Nuestro dice</a:t>
            </a:r>
            <a:r>
              <a:rPr lang="es-CO" dirty="0"/>
              <a:t>: </a:t>
            </a:r>
            <a:r>
              <a:rPr lang="es-CO" dirty="0" smtClean="0"/>
              <a:t>«</a:t>
            </a:r>
            <a:r>
              <a:rPr lang="es-CO" i="1" dirty="0" smtClean="0"/>
              <a:t>Padre </a:t>
            </a:r>
            <a:r>
              <a:rPr lang="es-CO" i="1" dirty="0"/>
              <a:t>nuestro que estás en el cielo, santificado sea tu nombre,</a:t>
            </a:r>
          </a:p>
          <a:p>
            <a:pPr marL="0" indent="0" algn="ctr">
              <a:buNone/>
            </a:pPr>
            <a:r>
              <a:rPr lang="es-CO" i="1" dirty="0"/>
              <a:t>10 venga tu reino, hágase tu voluntad en la tierra como en el cielo. 11 Danos hoy nuestro pan cotidiano. 12 Perdónanos nuestras deudas, como también nosotros hemos perdonado a nuestros deudores. 13 Y no nos dejes caer en tentación, sino líbranos del </a:t>
            </a:r>
            <a:r>
              <a:rPr lang="es-CO" i="1" dirty="0" smtClean="0"/>
              <a:t>maligno…» </a:t>
            </a:r>
            <a:r>
              <a:rPr lang="es-CO" dirty="0" smtClean="0">
                <a:solidFill>
                  <a:srgbClr val="FF0000"/>
                </a:solidFill>
              </a:rPr>
              <a:t>(Mat.6:9-13).</a:t>
            </a:r>
            <a:endParaRPr lang="es-CO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1109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iagBrick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976664"/>
          </a:xfrm>
          <a:solidFill>
            <a:schemeClr val="accent3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Es </a:t>
            </a:r>
            <a:r>
              <a:rPr lang="es-CO" dirty="0"/>
              <a:t>importante notar que esta oración es un Modelo para nosotros orar, y cada uno de los puntos encontrados en esta oración nos muestra como debemos dirigir nuestras oraciones. </a:t>
            </a:r>
            <a:endParaRPr lang="es-CO" dirty="0" smtClean="0"/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Pongamos </a:t>
            </a:r>
            <a:r>
              <a:rPr lang="es-CO" dirty="0"/>
              <a:t>mucha atención a cada punto encontrado en esta maravillosa oración</a:t>
            </a:r>
            <a:r>
              <a:rPr lang="es-CO" dirty="0" smtClean="0"/>
              <a:t>.</a:t>
            </a:r>
          </a:p>
          <a:p>
            <a:pPr marL="0" indent="0" algn="ctr">
              <a:buNone/>
            </a:pPr>
            <a:r>
              <a:rPr lang="es-CO" dirty="0" smtClean="0"/>
              <a:t> </a:t>
            </a:r>
            <a:r>
              <a:rPr lang="es-CO" dirty="0"/>
              <a:t>Es así como comenzamos </a:t>
            </a:r>
            <a:r>
              <a:rPr lang="es-CO" dirty="0" smtClean="0"/>
              <a:t>nuestra meditación.</a:t>
            </a:r>
          </a:p>
          <a:p>
            <a:pPr marL="0" indent="0" algn="ctr">
              <a:buNone/>
            </a:pPr>
            <a:r>
              <a:rPr lang="es-CO" dirty="0"/>
              <a:t>Trataremos los siguientes temas:</a:t>
            </a: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(</a:t>
            </a:r>
            <a:r>
              <a:rPr lang="es-CO" sz="3800" b="1" dirty="0"/>
              <a:t>1</a:t>
            </a:r>
            <a:r>
              <a:rPr lang="es-CO" dirty="0"/>
              <a:t>) </a:t>
            </a:r>
            <a:r>
              <a:rPr lang="es-CO" dirty="0">
                <a:solidFill>
                  <a:srgbClr val="FF0000"/>
                </a:solidFill>
              </a:rPr>
              <a:t>Hágase Tu Voluntad</a:t>
            </a:r>
            <a:r>
              <a:rPr lang="es-CO" dirty="0"/>
              <a:t>.</a:t>
            </a:r>
          </a:p>
          <a:p>
            <a:pPr marL="0" indent="0" algn="ctr">
              <a:buNone/>
            </a:pPr>
            <a:r>
              <a:rPr lang="es-CO" dirty="0"/>
              <a:t>(</a:t>
            </a:r>
            <a:r>
              <a:rPr lang="es-CO" sz="3800" b="1" dirty="0"/>
              <a:t>2</a:t>
            </a:r>
            <a:r>
              <a:rPr lang="es-CO" dirty="0"/>
              <a:t>) </a:t>
            </a:r>
            <a:r>
              <a:rPr lang="es-CO" dirty="0">
                <a:solidFill>
                  <a:srgbClr val="FF0000"/>
                </a:solidFill>
              </a:rPr>
              <a:t>El pan nuestro de cada día</a:t>
            </a:r>
            <a:r>
              <a:rPr lang="es-CO" dirty="0"/>
              <a:t>.</a:t>
            </a:r>
          </a:p>
          <a:p>
            <a:pPr marL="0" indent="0" algn="ctr">
              <a:buNone/>
            </a:pPr>
            <a:r>
              <a:rPr lang="es-CO" dirty="0"/>
              <a:t>(</a:t>
            </a:r>
            <a:r>
              <a:rPr lang="es-CO" sz="3800" b="1" dirty="0"/>
              <a:t>3</a:t>
            </a:r>
            <a:r>
              <a:rPr lang="es-CO" dirty="0"/>
              <a:t>) </a:t>
            </a:r>
            <a:r>
              <a:rPr lang="es-CO" dirty="0">
                <a:solidFill>
                  <a:srgbClr val="FF0000"/>
                </a:solidFill>
              </a:rPr>
              <a:t>Perdónanos nuestras deudas</a:t>
            </a:r>
            <a:r>
              <a:rPr lang="es-CO" dirty="0" smtClean="0"/>
              <a:t>.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999011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iagBrick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264696"/>
          </a:xfrm>
          <a:solidFill>
            <a:schemeClr val="accent3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>
            <a:normAutofit lnSpcReduction="10000"/>
          </a:bodyPr>
          <a:lstStyle/>
          <a:p>
            <a:pPr marL="514350" indent="-514350">
              <a:buAutoNum type="arabicPeriod"/>
            </a:pPr>
            <a:r>
              <a:rPr lang="es-CO" b="1" u="sng" dirty="0" smtClean="0"/>
              <a:t>Hágase </a:t>
            </a:r>
            <a:r>
              <a:rPr lang="es-CO" b="1" u="sng" dirty="0"/>
              <a:t>Tu </a:t>
            </a:r>
            <a:r>
              <a:rPr lang="es-CO" b="1" u="sng" dirty="0" smtClean="0"/>
              <a:t>Voluntad</a:t>
            </a:r>
            <a:r>
              <a:rPr lang="es-CO" dirty="0" smtClean="0"/>
              <a:t>.</a:t>
            </a:r>
          </a:p>
          <a:p>
            <a:pPr marL="400050" lvl="1" indent="0">
              <a:buNone/>
            </a:pPr>
            <a:r>
              <a:rPr lang="es-CO" sz="2600" dirty="0" smtClean="0"/>
              <a:t>Lo </a:t>
            </a:r>
            <a:r>
              <a:rPr lang="es-CO" sz="2600" dirty="0"/>
              <a:t>primero de la oración ha sido que debemos dirigirnos a Dios Padre primero, y </a:t>
            </a:r>
            <a:r>
              <a:rPr lang="es-CO" sz="2600" u="sng" dirty="0"/>
              <a:t>segundo</a:t>
            </a:r>
            <a:r>
              <a:rPr lang="es-CO" sz="2600" dirty="0"/>
              <a:t> debemos glorificar Su nombre Santo, y desear la llegada del Reino de Dios. </a:t>
            </a:r>
            <a:endParaRPr lang="es-CO" sz="2600" dirty="0" smtClean="0"/>
          </a:p>
          <a:p>
            <a:pPr marL="400050" lvl="1" indent="0">
              <a:buNone/>
            </a:pPr>
            <a:endParaRPr lang="es-CO" sz="2600" dirty="0" smtClean="0"/>
          </a:p>
          <a:p>
            <a:pPr marL="400050" lvl="1" indent="0">
              <a:buNone/>
            </a:pPr>
            <a:r>
              <a:rPr lang="es-CO" sz="2600" dirty="0" smtClean="0"/>
              <a:t>Ahora </a:t>
            </a:r>
            <a:r>
              <a:rPr lang="es-CO" sz="2600" dirty="0"/>
              <a:t>pedimos que la Voluntad de Dios, sea hecha en la tierra, como lo es en el Cielo. </a:t>
            </a:r>
            <a:r>
              <a:rPr lang="es-CO" sz="2600" u="sng" dirty="0"/>
              <a:t>No hay nada más importante para un creyente, que hacer la Voluntad de Dios</a:t>
            </a:r>
            <a:r>
              <a:rPr lang="es-CO" sz="2600" dirty="0"/>
              <a:t>, y es por eso que este punto encontrado en esta oración modelo, y que es </a:t>
            </a:r>
            <a:r>
              <a:rPr lang="es-CO" sz="2600" dirty="0" smtClean="0"/>
              <a:t>dirigido </a:t>
            </a:r>
            <a:r>
              <a:rPr lang="es-CO" sz="2600" dirty="0"/>
              <a:t>a glorificar y ha buscar la Voluntad de Dios, es de tanta importancia para nosotros</a:t>
            </a:r>
            <a:r>
              <a:rPr lang="es-CO" sz="2600" dirty="0" smtClean="0"/>
              <a:t>.</a:t>
            </a:r>
          </a:p>
          <a:p>
            <a:pPr marL="400050" lvl="1" indent="0">
              <a:buNone/>
            </a:pPr>
            <a:r>
              <a:rPr lang="es-CO" sz="2600" dirty="0" smtClean="0">
                <a:solidFill>
                  <a:srgbClr val="FF0000"/>
                </a:solidFill>
              </a:rPr>
              <a:t>Noten </a:t>
            </a:r>
            <a:r>
              <a:rPr lang="es-CO" sz="2600" dirty="0">
                <a:solidFill>
                  <a:srgbClr val="FF0000"/>
                </a:solidFill>
              </a:rPr>
              <a:t>que antes de orar por nuestras propias </a:t>
            </a:r>
            <a:r>
              <a:rPr lang="es-CO" sz="2600" dirty="0" smtClean="0">
                <a:solidFill>
                  <a:srgbClr val="FF0000"/>
                </a:solidFill>
              </a:rPr>
              <a:t>necesidades, </a:t>
            </a:r>
            <a:r>
              <a:rPr lang="es-CO" sz="2600" dirty="0">
                <a:solidFill>
                  <a:srgbClr val="FF0000"/>
                </a:solidFill>
              </a:rPr>
              <a:t>debemos glorificar a Dios, y pedir que Su Voluntad sea hecha en la tierra como lo es en el Cielo</a:t>
            </a:r>
            <a:r>
              <a:rPr lang="es-CO" sz="2600" dirty="0" smtClean="0">
                <a:solidFill>
                  <a:srgbClr val="FF0000"/>
                </a:solidFill>
              </a:rPr>
              <a:t>. Comenzando por mi, como lo hizo María y Jesús.</a:t>
            </a:r>
            <a:endParaRPr lang="es-CO" sz="2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7773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iagBrick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760640"/>
          </a:xfrm>
          <a:solidFill>
            <a:schemeClr val="accent3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s-CO" sz="3800" b="1" dirty="0" smtClean="0"/>
              <a:t>i</a:t>
            </a:r>
            <a:r>
              <a:rPr lang="es-CO" dirty="0"/>
              <a:t>. Es importante llevar ese orden porque el ser humano tiende a ir en oración a pedir por sí mismo, y a quejarse delante de Dios.</a:t>
            </a:r>
          </a:p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r>
              <a:rPr lang="es-CO" sz="3800" b="1" dirty="0" smtClean="0"/>
              <a:t>ii</a:t>
            </a:r>
            <a:r>
              <a:rPr lang="es-CO" dirty="0"/>
              <a:t>. Lo primero es la adoración a Dios y el buscar que Su Voluntad se haga en la tierra, antes de acordarnos que necesitamos tantas cosas. Primero es lo que le pertenece a Dios, lo demás es secundario</a:t>
            </a:r>
            <a:r>
              <a:rPr lang="es-CO" dirty="0" smtClean="0"/>
              <a:t>.</a:t>
            </a:r>
          </a:p>
          <a:p>
            <a:pPr marL="0" indent="0">
              <a:buNone/>
            </a:pPr>
            <a:endParaRPr lang="es-CO" dirty="0"/>
          </a:p>
          <a:p>
            <a:pPr marL="0" indent="0">
              <a:buNone/>
            </a:pPr>
            <a:r>
              <a:rPr lang="es-CO" dirty="0" smtClean="0"/>
              <a:t>El </a:t>
            </a:r>
            <a:r>
              <a:rPr lang="es-CO" dirty="0"/>
              <a:t>desear que la Voluntad de Dios se haga en la tierra, es un deseo que el Reino de Dios </a:t>
            </a:r>
            <a:r>
              <a:rPr lang="es-CO" dirty="0" smtClean="0"/>
              <a:t>venga, </a:t>
            </a:r>
            <a:r>
              <a:rPr lang="es-CO" dirty="0"/>
              <a:t>pero también es un sometimiento a la Voluntad de Dios en nuestras vidas</a:t>
            </a:r>
            <a:r>
              <a:rPr lang="es-CO" dirty="0" smtClean="0"/>
              <a:t>.</a:t>
            </a:r>
          </a:p>
          <a:p>
            <a:pPr marL="0" indent="0">
              <a:buNone/>
            </a:pPr>
            <a:endParaRPr lang="es-CO" dirty="0"/>
          </a:p>
          <a:p>
            <a:pPr marL="0" indent="0">
              <a:buNone/>
            </a:pPr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705939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iagBrick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3888432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 fontScale="85000" lnSpcReduction="20000"/>
          </a:bodyPr>
          <a:lstStyle/>
          <a:p>
            <a:r>
              <a:rPr lang="es-CO" dirty="0" smtClean="0"/>
              <a:t>¿Cómo </a:t>
            </a:r>
            <a:r>
              <a:rPr lang="es-CO" dirty="0"/>
              <a:t>saber la Voluntad de Dios? L</a:t>
            </a:r>
            <a:r>
              <a:rPr lang="es-CO" dirty="0" smtClean="0"/>
              <a:t>a </a:t>
            </a:r>
            <a:r>
              <a:rPr lang="es-CO" dirty="0"/>
              <a:t>encontramos en </a:t>
            </a:r>
            <a:r>
              <a:rPr lang="es-CO" dirty="0" smtClean="0"/>
              <a:t>Su Santa Palabra, La Biblia.</a:t>
            </a:r>
          </a:p>
          <a:p>
            <a:r>
              <a:rPr lang="es-CO" dirty="0" smtClean="0"/>
              <a:t>En ella encontramos tres </a:t>
            </a:r>
            <a:r>
              <a:rPr lang="es-CO" dirty="0"/>
              <a:t>cosas </a:t>
            </a:r>
            <a:r>
              <a:rPr lang="es-CO" dirty="0" smtClean="0"/>
              <a:t>que nos indican cual es Su </a:t>
            </a:r>
            <a:r>
              <a:rPr lang="es-CO" dirty="0"/>
              <a:t>Voluntad:</a:t>
            </a:r>
          </a:p>
          <a:p>
            <a:endParaRPr lang="es-CO" b="1" u="sng" dirty="0" smtClean="0"/>
          </a:p>
          <a:p>
            <a:r>
              <a:rPr lang="es-CO" b="1" u="sng" dirty="0" smtClean="0"/>
              <a:t>Primero</a:t>
            </a:r>
            <a:r>
              <a:rPr lang="es-CO" dirty="0" smtClean="0"/>
              <a:t>. </a:t>
            </a:r>
            <a:r>
              <a:rPr lang="es-CO" b="1" dirty="0" smtClean="0"/>
              <a:t>Dios </a:t>
            </a:r>
            <a:r>
              <a:rPr lang="es-CO" b="1" dirty="0"/>
              <a:t>desea nuestra salvación</a:t>
            </a:r>
            <a:r>
              <a:rPr lang="es-CO" dirty="0"/>
              <a:t>. Eso quiere decir que para aquellos que todavía no se han arrepentido de sus pecados y no le han entregado sus vidas a JESUCRISTO, todavía no están haciendo la voluntad de Dios</a:t>
            </a:r>
            <a:r>
              <a:rPr lang="es-CO" dirty="0" smtClean="0"/>
              <a:t>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221088"/>
            <a:ext cx="2030164" cy="24946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95536" y="4360395"/>
            <a:ext cx="6264696" cy="2215991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square">
            <a:spAutoFit/>
          </a:bodyPr>
          <a:lstStyle/>
          <a:p>
            <a:r>
              <a:rPr lang="es-CO" dirty="0"/>
              <a:t> </a:t>
            </a:r>
            <a:r>
              <a:rPr lang="es-CO" sz="2400" dirty="0">
                <a:solidFill>
                  <a:srgbClr val="FF0000"/>
                </a:solidFill>
              </a:rPr>
              <a:t>2 Pedro 3:9 dice</a:t>
            </a:r>
            <a:r>
              <a:rPr lang="es-CO" sz="2400" dirty="0"/>
              <a:t>: “El Señor no tarda en cumplir su promesa, según entienden algunos la tardanza. Más bien, él tiene paciencia con ustedes, porque no quiere que nadie </a:t>
            </a:r>
            <a:r>
              <a:rPr lang="es-CO" sz="2400" u="sng" dirty="0"/>
              <a:t>pere</a:t>
            </a:r>
            <a:r>
              <a:rPr lang="es-CO" sz="2400" dirty="0"/>
              <a:t>zca sino que todos se arrepientan.”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919017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3"/>
            <a:ext cx="5770984" cy="3960439"/>
          </a:xfrm>
          <a:solidFill>
            <a:schemeClr val="accent3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lnSpcReduction="10000"/>
          </a:bodyPr>
          <a:lstStyle/>
          <a:p>
            <a:r>
              <a:rPr lang="es-CO" b="1" u="sng" dirty="0" smtClean="0"/>
              <a:t>Segundo:</a:t>
            </a:r>
            <a:r>
              <a:rPr lang="es-CO" dirty="0" smtClean="0"/>
              <a:t>  </a:t>
            </a:r>
            <a:r>
              <a:rPr lang="es-CO" sz="2400" dirty="0" smtClean="0"/>
              <a:t>Ya que Dios no quiere que nadie se pierda, Él tenía un plan para salvarnos, dar a Su Hijo para que muriera en nuestro lugar. </a:t>
            </a:r>
            <a:r>
              <a:rPr lang="es-CO" sz="2400" dirty="0" smtClean="0">
                <a:solidFill>
                  <a:srgbClr val="FF0000"/>
                </a:solidFill>
              </a:rPr>
              <a:t>(Ver Gen.3.15; Juan 1:14; 3:16; 1 Tes.4:3.) </a:t>
            </a:r>
          </a:p>
          <a:p>
            <a:endParaRPr lang="es-CO" b="1" u="sng" dirty="0" smtClean="0"/>
          </a:p>
          <a:p>
            <a:r>
              <a:rPr lang="es-CO" b="1" u="sng" dirty="0" smtClean="0"/>
              <a:t>Tercero</a:t>
            </a:r>
            <a:r>
              <a:rPr lang="es-CO" dirty="0" smtClean="0"/>
              <a:t>: </a:t>
            </a:r>
            <a:r>
              <a:rPr lang="es-CO" sz="2400" dirty="0" smtClean="0"/>
              <a:t>Una ves que hemos sido bautizados, Cristo nos dice: «Si me amáis, guardad mis Mandamientos» </a:t>
            </a:r>
            <a:r>
              <a:rPr lang="es-CO" sz="2400" dirty="0" smtClean="0">
                <a:solidFill>
                  <a:srgbClr val="FF0000"/>
                </a:solidFill>
              </a:rPr>
              <a:t>(</a:t>
            </a:r>
            <a:r>
              <a:rPr lang="es-CO" sz="2400" u="sng" dirty="0" smtClean="0">
                <a:solidFill>
                  <a:srgbClr val="FF0000"/>
                </a:solidFill>
              </a:rPr>
              <a:t>Juan 14:15</a:t>
            </a:r>
            <a:r>
              <a:rPr lang="es-CO" sz="2400" dirty="0" smtClean="0">
                <a:solidFill>
                  <a:srgbClr val="FF0000"/>
                </a:solidFill>
              </a:rPr>
              <a:t>; 1Juan 5:3; </a:t>
            </a:r>
            <a:r>
              <a:rPr lang="es-CO" sz="2400" u="sng" dirty="0" smtClean="0">
                <a:solidFill>
                  <a:srgbClr val="FF0000"/>
                </a:solidFill>
              </a:rPr>
              <a:t>1Juan 2:3-6)</a:t>
            </a:r>
            <a:r>
              <a:rPr lang="es-CO" sz="2400" dirty="0" smtClean="0">
                <a:solidFill>
                  <a:srgbClr val="FF0000"/>
                </a:solidFill>
              </a:rPr>
              <a:t>. </a:t>
            </a:r>
            <a:r>
              <a:rPr lang="es-CO" sz="2400" u="sng" dirty="0" smtClean="0">
                <a:solidFill>
                  <a:srgbClr val="FF0000"/>
                </a:solidFill>
              </a:rPr>
              <a:t>  </a:t>
            </a:r>
            <a:endParaRPr lang="es-CO" sz="2400" u="sng" dirty="0">
              <a:solidFill>
                <a:srgbClr val="FF0000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306150"/>
            <a:ext cx="1331218" cy="16201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636912"/>
            <a:ext cx="2190750" cy="1619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755576" y="5229200"/>
            <a:ext cx="7416824" cy="95410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square">
            <a:spAutoFit/>
          </a:bodyPr>
          <a:lstStyle/>
          <a:p>
            <a:pPr algn="ctr"/>
            <a:r>
              <a:rPr lang="es-CO" sz="2800" dirty="0" smtClean="0"/>
              <a:t>En </a:t>
            </a:r>
            <a:r>
              <a:rPr lang="es-CO" sz="2800" dirty="0"/>
              <a:t>estos tres puntos se concentra principalmente la Voluntad de Dios, para nuestra salvación.</a:t>
            </a:r>
          </a:p>
        </p:txBody>
      </p:sp>
    </p:spTree>
    <p:extLst>
      <p:ext uri="{BB962C8B-B14F-4D97-AF65-F5344CB8AC3E}">
        <p14:creationId xmlns:p14="http://schemas.microsoft.com/office/powerpoint/2010/main" val="3270664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>
            <a:normAutofit fontScale="90000"/>
          </a:bodyPr>
          <a:lstStyle/>
          <a:p>
            <a:r>
              <a:rPr lang="es-CO" dirty="0"/>
              <a:t>É</a:t>
            </a:r>
            <a:r>
              <a:rPr lang="es-CO" dirty="0" smtClean="0"/>
              <a:t>sta es la voluntad de Dios: </a:t>
            </a:r>
            <a:br>
              <a:rPr lang="es-CO" dirty="0" smtClean="0"/>
            </a:br>
            <a:r>
              <a:rPr lang="es-CO" sz="3200" b="1" dirty="0" smtClean="0"/>
              <a:t>vuestra santificación </a:t>
            </a:r>
            <a:endParaRPr lang="es-CO" sz="32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2444" y="5013176"/>
            <a:ext cx="8525866" cy="1584176"/>
          </a:xfrm>
          <a:solidFill>
            <a:schemeClr val="accent3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s-CO" sz="2000" dirty="0" smtClean="0"/>
              <a:t>«Cualquiera </a:t>
            </a:r>
            <a:r>
              <a:rPr lang="es-CO" sz="2000" dirty="0"/>
              <a:t>que comete pecado, traspasa también la ley; pues el pecado es transgresión de la </a:t>
            </a:r>
            <a:r>
              <a:rPr lang="es-CO" sz="2000" dirty="0" smtClean="0"/>
              <a:t>ley». </a:t>
            </a:r>
            <a:r>
              <a:rPr lang="es-CO" sz="2000" dirty="0" smtClean="0">
                <a:solidFill>
                  <a:srgbClr val="FF0000"/>
                </a:solidFill>
              </a:rPr>
              <a:t>(1Juan 3:4). </a:t>
            </a:r>
          </a:p>
          <a:p>
            <a:pPr marL="0" indent="0" algn="ctr">
              <a:buNone/>
            </a:pPr>
            <a:r>
              <a:rPr lang="es-CO" sz="2400" b="1" dirty="0" smtClean="0"/>
              <a:t>Quiere decir que, si tu continuas desobedeciendo la ley, después de entregarte a Cristo, sigues siendo un pecador, igual que antes. </a:t>
            </a:r>
            <a:endParaRPr lang="es-CO" sz="2400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700808"/>
            <a:ext cx="2376264" cy="307637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139700" h="139700" prst="divot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5570" y="1700808"/>
            <a:ext cx="2520280" cy="307637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139700" h="139700" prst="divot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679848"/>
            <a:ext cx="2693219" cy="307637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139700" h="139700" prst="divot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64739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iagBrick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332656"/>
            <a:ext cx="8712968" cy="6336704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endParaRPr lang="es-CO" dirty="0"/>
          </a:p>
          <a:p>
            <a:pPr marL="0" indent="0" algn="ctr">
              <a:buNone/>
            </a:pPr>
            <a:r>
              <a:rPr lang="es-CO" dirty="0" smtClean="0"/>
              <a:t>“</a:t>
            </a:r>
            <a:r>
              <a:rPr lang="es-CO" i="1" dirty="0" smtClean="0"/>
              <a:t>Si </a:t>
            </a:r>
            <a:r>
              <a:rPr lang="es-CO" i="1" dirty="0"/>
              <a:t>ustedes me aman, obedecerán mis </a:t>
            </a:r>
            <a:r>
              <a:rPr lang="es-CO" i="1" dirty="0" smtClean="0"/>
              <a:t>mandamientos</a:t>
            </a:r>
            <a:r>
              <a:rPr lang="es-CO" dirty="0" smtClean="0"/>
              <a:t>”, Ordena Cristo. </a:t>
            </a:r>
          </a:p>
          <a:p>
            <a:pPr marL="0" indent="0" algn="ctr">
              <a:buNone/>
            </a:pPr>
            <a:r>
              <a:rPr lang="es-CO" dirty="0" smtClean="0"/>
              <a:t>Los mandamientos que hace referencia Cristo aquí, y que además, son la norma de conducta para el hombre los encuentra en</a:t>
            </a:r>
            <a:r>
              <a:rPr lang="es-CO" dirty="0" smtClean="0">
                <a:solidFill>
                  <a:srgbClr val="FF0000"/>
                </a:solidFill>
              </a:rPr>
              <a:t> (Exo.20:3-17).</a:t>
            </a:r>
            <a:endParaRPr lang="es-CO" dirty="0">
              <a:solidFill>
                <a:srgbClr val="FF0000"/>
              </a:solidFill>
            </a:endParaRPr>
          </a:p>
          <a:p>
            <a:endParaRPr lang="es-CO" dirty="0"/>
          </a:p>
          <a:p>
            <a:endParaRPr lang="es-CO" dirty="0"/>
          </a:p>
          <a:p>
            <a:pPr marL="0" indent="0" algn="ctr">
              <a:buNone/>
            </a:pPr>
            <a:r>
              <a:rPr lang="es-CO" dirty="0" smtClean="0"/>
              <a:t>“</a:t>
            </a:r>
            <a:r>
              <a:rPr lang="es-CO" i="1" dirty="0" smtClean="0"/>
              <a:t>Donde </a:t>
            </a:r>
            <a:r>
              <a:rPr lang="es-CO" i="1" dirty="0"/>
              <a:t>Dios reina, es hecha su voluntad; pero hasta la </a:t>
            </a:r>
            <a:r>
              <a:rPr lang="es-CO" i="1" dirty="0" smtClean="0"/>
              <a:t>venida de </a:t>
            </a:r>
            <a:r>
              <a:rPr lang="es-CO" i="1" dirty="0"/>
              <a:t>su reino en la gloria, hay para sus hijos un largo ejercicio de obediencia, por el cual deben hacer progresos continuos: obediencia activa para cumplir esta voluntad de Dios en los deberes más difíciles; obediencia pasiva para aceptar esta voluntad, aun cuando ella quebrante la nuestra y nos imponga los sacrificios más dolorosos</a:t>
            </a:r>
            <a:r>
              <a:rPr lang="es-CO" dirty="0" smtClean="0"/>
              <a:t>.”</a:t>
            </a:r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019784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>
            <a:normAutofit fontScale="90000"/>
          </a:bodyPr>
          <a:lstStyle/>
          <a:p>
            <a:r>
              <a:rPr lang="es-CO" dirty="0"/>
              <a:t> El reino de los cielos solo los valientes lo arrebatan no los cobardes 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5661248"/>
            <a:ext cx="8229600" cy="936104"/>
          </a:xfrm>
          <a:solidFill>
            <a:schemeClr val="accent3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s-CO" b="1" dirty="0" smtClean="0"/>
              <a:t>Si realmente quieres alcanzar el triunfo, debes escalar peldaño tras peldaño, el camino de la obediencia.</a:t>
            </a:r>
            <a:endParaRPr lang="es-CO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772816"/>
            <a:ext cx="4248472" cy="367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772816"/>
            <a:ext cx="3672408" cy="367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 rot="19396794">
            <a:off x="1811819" y="4339958"/>
            <a:ext cx="274455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1600" dirty="0"/>
              <a:t>Mateo 11:12: El reino de Dios sufre violencia y los </a:t>
            </a:r>
            <a:r>
              <a:rPr lang="es-CO" sz="1600" dirty="0" smtClean="0"/>
              <a:t>valientes </a:t>
            </a:r>
            <a:r>
              <a:rPr lang="es-CO" sz="1600" dirty="0"/>
              <a:t>lo arrebatan</a:t>
            </a:r>
          </a:p>
        </p:txBody>
      </p:sp>
      <p:sp>
        <p:nvSpPr>
          <p:cNvPr id="5" name="4 Rectángulo"/>
          <p:cNvSpPr/>
          <p:nvPr/>
        </p:nvSpPr>
        <p:spPr>
          <a:xfrm rot="19069138">
            <a:off x="1975689" y="3243868"/>
            <a:ext cx="24168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dirty="0"/>
              <a:t>Camino de santificación</a:t>
            </a:r>
          </a:p>
        </p:txBody>
      </p:sp>
    </p:spTree>
    <p:extLst>
      <p:ext uri="{BB962C8B-B14F-4D97-AF65-F5344CB8AC3E}">
        <p14:creationId xmlns:p14="http://schemas.microsoft.com/office/powerpoint/2010/main" val="3037390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iagBrick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260648"/>
            <a:ext cx="8784976" cy="6120680"/>
          </a:xfrm>
          <a:solidFill>
            <a:schemeClr val="accent3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40000" lnSpcReduction="20000"/>
          </a:bodyPr>
          <a:lstStyle/>
          <a:p>
            <a:pPr marL="0" indent="0">
              <a:buNone/>
            </a:pPr>
            <a:r>
              <a:rPr lang="es-CO" sz="11000" b="1" i="1" dirty="0"/>
              <a:t>2</a:t>
            </a:r>
            <a:r>
              <a:rPr lang="es-CO" sz="8000" dirty="0"/>
              <a:t>. </a:t>
            </a:r>
            <a:r>
              <a:rPr lang="es-CO" sz="8000" b="1" u="sng" dirty="0"/>
              <a:t>El pan nuestro de cada día</a:t>
            </a:r>
            <a:r>
              <a:rPr lang="es-CO" sz="8000" dirty="0"/>
              <a:t>. </a:t>
            </a:r>
            <a:endParaRPr lang="es-CO" sz="8000" dirty="0" smtClean="0"/>
          </a:p>
          <a:p>
            <a:pPr marL="400050" lvl="1" indent="0">
              <a:buNone/>
            </a:pPr>
            <a:endParaRPr lang="es-CO" sz="3000" dirty="0" smtClean="0"/>
          </a:p>
          <a:p>
            <a:pPr marL="400050" lvl="1" indent="0">
              <a:buNone/>
            </a:pPr>
            <a:r>
              <a:rPr lang="es-CO" sz="5000" dirty="0" smtClean="0"/>
              <a:t>Ahora él SEÑOR </a:t>
            </a:r>
            <a:r>
              <a:rPr lang="es-CO" sz="5500" dirty="0"/>
              <a:t>nos enseña cómo debemos pedir por las cosas que </a:t>
            </a:r>
            <a:r>
              <a:rPr lang="es-CO" sz="5500" u="sng" dirty="0" smtClean="0"/>
              <a:t>necesitamos. </a:t>
            </a:r>
            <a:r>
              <a:rPr lang="es-CO" sz="5500" dirty="0" smtClean="0"/>
              <a:t>Debemos </a:t>
            </a:r>
            <a:r>
              <a:rPr lang="es-CO" sz="5500" dirty="0"/>
              <a:t>notar que en esta oración, al igual que en las otras Enseñanzas de </a:t>
            </a:r>
            <a:r>
              <a:rPr lang="es-CO" sz="5500" dirty="0" smtClean="0"/>
              <a:t>Jesucristo, no </a:t>
            </a:r>
            <a:r>
              <a:rPr lang="es-CO" sz="5500" dirty="0"/>
              <a:t>se nos dice que pidamos por riquezas, sino por las cosas </a:t>
            </a:r>
            <a:r>
              <a:rPr lang="es-CO" sz="5500" u="sng" dirty="0"/>
              <a:t>necesarias</a:t>
            </a:r>
            <a:r>
              <a:rPr lang="es-CO" sz="5500" dirty="0"/>
              <a:t>. </a:t>
            </a:r>
            <a:endParaRPr lang="es-CO" sz="5500" dirty="0" smtClean="0"/>
          </a:p>
          <a:p>
            <a:pPr marL="0" indent="0">
              <a:buNone/>
            </a:pPr>
            <a:endParaRPr lang="es-CO" sz="5500" dirty="0"/>
          </a:p>
          <a:p>
            <a:pPr marL="400050" lvl="1" indent="0">
              <a:buNone/>
            </a:pPr>
            <a:r>
              <a:rPr lang="es-CO" sz="6000" dirty="0" smtClean="0">
                <a:solidFill>
                  <a:srgbClr val="FF0000"/>
                </a:solidFill>
              </a:rPr>
              <a:t>Proverbios </a:t>
            </a:r>
            <a:r>
              <a:rPr lang="es-CO" sz="6000" dirty="0">
                <a:solidFill>
                  <a:srgbClr val="FF0000"/>
                </a:solidFill>
              </a:rPr>
              <a:t>30:8-9 </a:t>
            </a:r>
            <a:r>
              <a:rPr lang="es-CO" sz="6000" dirty="0"/>
              <a:t>dice</a:t>
            </a:r>
            <a:r>
              <a:rPr lang="es-CO" sz="6000" dirty="0" smtClean="0"/>
              <a:t>: “</a:t>
            </a:r>
            <a:r>
              <a:rPr lang="es-CO" sz="6000" i="1" dirty="0" smtClean="0"/>
              <a:t>Aleja </a:t>
            </a:r>
            <a:r>
              <a:rPr lang="es-CO" sz="6000" i="1" dirty="0"/>
              <a:t>de mí la falsedad y la mentira; no me des pobreza ni riquezas sino sólo el pan de cada día. 9 Porque teniendo mucho, podría desconocerte y decir: “¿Y quién es el Señor?” Y teniendo poco, podría llegar a robar y deshonrar así el nombre de mi Dios</a:t>
            </a:r>
            <a:r>
              <a:rPr lang="es-CO" sz="6000" dirty="0" smtClean="0"/>
              <a:t>.”</a:t>
            </a:r>
            <a:endParaRPr lang="es-CO" sz="6000" dirty="0"/>
          </a:p>
          <a:p>
            <a:endParaRPr lang="es-CO" sz="5500" dirty="0"/>
          </a:p>
          <a:p>
            <a:pPr marL="0" indent="0">
              <a:buNone/>
            </a:pPr>
            <a:r>
              <a:rPr lang="es-CO" sz="6000" dirty="0" smtClean="0"/>
              <a:t>Dios </a:t>
            </a:r>
            <a:r>
              <a:rPr lang="es-CO" sz="6000" dirty="0"/>
              <a:t>se interesa en que tengamos las cosas necesarias de la vida, y nos advierte que no debemos dejar que las circunstancias o la adversidad vaya a dominar nuestra vida con el temor y la desesperación. Es común para el ser humano preocuparse cuando escucha malas noticias sobre la economía, o cuando haya recibido una mala noticia. </a:t>
            </a:r>
            <a:endParaRPr lang="es-CO" sz="3500" dirty="0"/>
          </a:p>
        </p:txBody>
      </p:sp>
    </p:spTree>
    <p:extLst>
      <p:ext uri="{BB962C8B-B14F-4D97-AF65-F5344CB8AC3E}">
        <p14:creationId xmlns:p14="http://schemas.microsoft.com/office/powerpoint/2010/main" val="3837587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iagBrick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048672"/>
          </a:xfrm>
          <a:solidFill>
            <a:schemeClr val="bg1"/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s-CO" dirty="0" smtClean="0"/>
              <a:t> </a:t>
            </a:r>
            <a:r>
              <a:rPr lang="es-CO" sz="3300" dirty="0">
                <a:solidFill>
                  <a:srgbClr val="FF0000"/>
                </a:solidFill>
              </a:rPr>
              <a:t>1 Pedro 5:7 </a:t>
            </a:r>
            <a:r>
              <a:rPr lang="es-CO" sz="3300" dirty="0"/>
              <a:t>dice: </a:t>
            </a:r>
            <a:r>
              <a:rPr lang="es-CO" sz="3300" dirty="0" smtClean="0"/>
              <a:t>“</a:t>
            </a:r>
            <a:r>
              <a:rPr lang="es-CO" sz="3800" i="1" dirty="0" smtClean="0">
                <a:latin typeface="Agency FB" pitchFamily="34" charset="0"/>
              </a:rPr>
              <a:t>depositen en él toda ansiedad, porque él cuida de ustedes.</a:t>
            </a:r>
            <a:r>
              <a:rPr lang="es-CO" sz="3300" dirty="0"/>
              <a:t>” </a:t>
            </a:r>
            <a:endParaRPr lang="es-CO" sz="3300" dirty="0" smtClean="0"/>
          </a:p>
          <a:p>
            <a:pPr marL="400050" lvl="1" indent="0">
              <a:buNone/>
            </a:pPr>
            <a:endParaRPr lang="es-CO" sz="2900" dirty="0" smtClean="0"/>
          </a:p>
          <a:p>
            <a:pPr marL="400050" lvl="1" indent="0">
              <a:buNone/>
            </a:pPr>
            <a:r>
              <a:rPr lang="es-CO" sz="2900" dirty="0" smtClean="0"/>
              <a:t>El </a:t>
            </a:r>
            <a:r>
              <a:rPr lang="es-CO" sz="2900" dirty="0"/>
              <a:t>que pone toda su ansiedad sobre Dios, resuelve completamente el problema de la preocupación, que debilita a tantos cristianos. </a:t>
            </a:r>
            <a:endParaRPr lang="es-CO" sz="2900" dirty="0" smtClean="0"/>
          </a:p>
          <a:p>
            <a:pPr marL="0" indent="0">
              <a:buNone/>
            </a:pPr>
            <a:endParaRPr lang="es-CO" sz="3300" dirty="0"/>
          </a:p>
          <a:p>
            <a:pPr marL="0" indent="0">
              <a:buNone/>
            </a:pPr>
            <a:r>
              <a:rPr lang="es-CO" sz="3300" dirty="0" smtClean="0"/>
              <a:t>El texto tiene intima relación con el </a:t>
            </a:r>
            <a:r>
              <a:rPr lang="es-CO" sz="3300" dirty="0" smtClean="0">
                <a:solidFill>
                  <a:srgbClr val="FF0000"/>
                </a:solidFill>
              </a:rPr>
              <a:t>Salmo </a:t>
            </a:r>
            <a:r>
              <a:rPr lang="es-CO" sz="3300" dirty="0">
                <a:solidFill>
                  <a:srgbClr val="FF0000"/>
                </a:solidFill>
              </a:rPr>
              <a:t>55:22 </a:t>
            </a:r>
            <a:r>
              <a:rPr lang="es-CO" sz="3300" dirty="0" smtClean="0"/>
              <a:t>que dice: «</a:t>
            </a:r>
            <a:r>
              <a:rPr lang="es-CO" sz="3300" i="1" dirty="0" smtClean="0"/>
              <a:t>Echa </a:t>
            </a:r>
            <a:r>
              <a:rPr lang="es-CO" sz="3300" i="1" dirty="0"/>
              <a:t>sobre Jehová tu carga, y Él te sustentará; no dejará para </a:t>
            </a:r>
            <a:r>
              <a:rPr lang="es-CO" sz="3300" i="1" u="sng" dirty="0"/>
              <a:t>siempre</a:t>
            </a:r>
            <a:r>
              <a:rPr lang="es-CO" sz="3300" i="1" dirty="0"/>
              <a:t> caído al justo</a:t>
            </a:r>
            <a:r>
              <a:rPr lang="es-CO" sz="3300" dirty="0"/>
              <a:t>». </a:t>
            </a:r>
            <a:endParaRPr lang="es-CO" sz="3300" dirty="0" smtClean="0"/>
          </a:p>
          <a:p>
            <a:pPr marL="400050" lvl="1" indent="0">
              <a:buNone/>
            </a:pPr>
            <a:endParaRPr lang="es-CO" sz="2900" dirty="0" smtClean="0"/>
          </a:p>
          <a:p>
            <a:pPr marL="400050" lvl="1" indent="0">
              <a:buNone/>
            </a:pPr>
            <a:r>
              <a:rPr lang="es-CO" sz="2900" dirty="0" smtClean="0"/>
              <a:t>El </a:t>
            </a:r>
            <a:r>
              <a:rPr lang="es-CO" sz="2900" dirty="0"/>
              <a:t>salmista aplica para sí estas promesas hechas a los justos que dependen de Dios. También las comparte con todos los que quieran aprender de su experiencia.  Dios no siempre quita la carga, pero sí sostiene a los que avanzan con fe. </a:t>
            </a:r>
            <a:endParaRPr lang="es-CO" sz="2900" dirty="0"/>
          </a:p>
          <a:p>
            <a:endParaRPr lang="es-CO" dirty="0"/>
          </a:p>
          <a:p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787539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iagBrick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92688"/>
          </a:xfrm>
          <a:solidFill>
            <a:schemeClr val="accent3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92500"/>
          </a:bodyPr>
          <a:lstStyle/>
          <a:p>
            <a:r>
              <a:rPr lang="es-CO" sz="2800" dirty="0" smtClean="0"/>
              <a:t>Además dice Pedro: «</a:t>
            </a:r>
            <a:r>
              <a:rPr lang="es-CO" sz="2800" b="1" u="sng" dirty="0" smtClean="0"/>
              <a:t>Porque </a:t>
            </a:r>
            <a:r>
              <a:rPr lang="es-CO" sz="2800" b="1" u="sng" dirty="0"/>
              <a:t>él tiene cuidado de </a:t>
            </a:r>
            <a:r>
              <a:rPr lang="es-CO" sz="2800" b="1" u="sng" dirty="0" smtClean="0"/>
              <a:t>vosotros». </a:t>
            </a:r>
            <a:endParaRPr lang="es-CO" sz="2800" b="1" u="sng" dirty="0"/>
          </a:p>
          <a:p>
            <a:pPr lvl="1"/>
            <a:endParaRPr lang="es-CO" sz="2400" dirty="0" smtClean="0"/>
          </a:p>
          <a:p>
            <a:pPr lvl="1"/>
            <a:r>
              <a:rPr lang="es-CO" sz="2400" dirty="0" smtClean="0"/>
              <a:t>Dios </a:t>
            </a:r>
            <a:r>
              <a:rPr lang="es-CO" sz="2400" dirty="0"/>
              <a:t>tiene mucho interés en el bienestar del </a:t>
            </a:r>
            <a:r>
              <a:rPr lang="es-CO" sz="2400" dirty="0" smtClean="0"/>
              <a:t>cristiano </a:t>
            </a:r>
            <a:r>
              <a:rPr lang="es-CO" sz="2400" dirty="0" smtClean="0">
                <a:solidFill>
                  <a:srgbClr val="FF0000"/>
                </a:solidFill>
              </a:rPr>
              <a:t>Luc.21:18</a:t>
            </a:r>
            <a:r>
              <a:rPr lang="es-CO" sz="2400" dirty="0" smtClean="0"/>
              <a:t> dice: «</a:t>
            </a:r>
            <a:r>
              <a:rPr lang="es-CO" sz="2400" i="1" dirty="0" smtClean="0"/>
              <a:t>Pero ni un solo cabello de vuestra cabeza perecerá</a:t>
            </a:r>
            <a:r>
              <a:rPr lang="es-CO" sz="2400" dirty="0" smtClean="0"/>
              <a:t>».  </a:t>
            </a:r>
            <a:r>
              <a:rPr lang="es-CO" sz="2400" dirty="0"/>
              <a:t>Esta seguridad tuvo que haber sido magnífica para los que se enfrentaban a una intensa persecución; pero en realidad, es un motivo de constante consuelo para todos los </a:t>
            </a:r>
            <a:r>
              <a:rPr lang="es-CO" sz="2400" dirty="0" smtClean="0"/>
              <a:t>cristianos, hoy día.</a:t>
            </a:r>
          </a:p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r>
              <a:rPr lang="es-CO" sz="3900" b="1" i="1" dirty="0" smtClean="0"/>
              <a:t>3.</a:t>
            </a:r>
            <a:r>
              <a:rPr lang="es-CO" dirty="0" smtClean="0"/>
              <a:t>«</a:t>
            </a:r>
            <a:r>
              <a:rPr lang="es-CO" b="1" u="sng" dirty="0" smtClean="0"/>
              <a:t>Perdónanos </a:t>
            </a:r>
            <a:r>
              <a:rPr lang="es-CO" b="1" u="sng" dirty="0"/>
              <a:t>nuestras </a:t>
            </a:r>
            <a:r>
              <a:rPr lang="es-CO" b="1" u="sng" dirty="0" smtClean="0"/>
              <a:t>deudas</a:t>
            </a:r>
            <a:r>
              <a:rPr lang="es-CO" dirty="0" smtClean="0"/>
              <a:t>». </a:t>
            </a:r>
          </a:p>
          <a:p>
            <a:pPr marL="400050" lvl="1" indent="0">
              <a:buNone/>
            </a:pPr>
            <a:endParaRPr lang="es-CO" sz="2400" dirty="0" smtClean="0"/>
          </a:p>
          <a:p>
            <a:pPr marL="400050" lvl="1" indent="0">
              <a:buNone/>
            </a:pPr>
            <a:r>
              <a:rPr lang="es-CO" sz="2400" dirty="0" smtClean="0"/>
              <a:t>Noten </a:t>
            </a:r>
            <a:r>
              <a:rPr lang="es-CO" sz="2400" dirty="0"/>
              <a:t>como nuestro SEÑOR ahora nos dirige al arrepentimiento diario, o sea, debemos reconocer que como seres humanos, cometemos errores y necesitamos el perdón de Dios. </a:t>
            </a:r>
          </a:p>
        </p:txBody>
      </p:sp>
    </p:spTree>
    <p:extLst>
      <p:ext uri="{BB962C8B-B14F-4D97-AF65-F5344CB8AC3E}">
        <p14:creationId xmlns:p14="http://schemas.microsoft.com/office/powerpoint/2010/main" val="1313415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iagBrick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976664"/>
          </a:xfrm>
          <a:solidFill>
            <a:schemeClr val="bg1">
              <a:lumMod val="85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92500" lnSpcReduction="20000"/>
          </a:bodyPr>
          <a:lstStyle/>
          <a:p>
            <a:r>
              <a:rPr lang="es-CO" dirty="0" smtClean="0"/>
              <a:t>“</a:t>
            </a:r>
            <a:r>
              <a:rPr lang="es-CO" i="1" dirty="0"/>
              <a:t>Perdónanos nuestras deudas, como también nosotros hemos perdonado a nuestros deudores</a:t>
            </a:r>
            <a:r>
              <a:rPr lang="es-CO" dirty="0" smtClean="0"/>
              <a:t>.”</a:t>
            </a:r>
          </a:p>
          <a:p>
            <a:pPr lvl="1"/>
            <a:endParaRPr lang="es-CO" dirty="0"/>
          </a:p>
          <a:p>
            <a:pPr lvl="1"/>
            <a:r>
              <a:rPr lang="es-CO" dirty="0" smtClean="0"/>
              <a:t>«Lo </a:t>
            </a:r>
            <a:r>
              <a:rPr lang="es-CO" dirty="0"/>
              <a:t>malo es que casi todo el mundo tiene una idea equivocada del pecado. Están de acuerdo en que un ladrón, un borracho, un asesino, un adúltero, un blasfemo, son pecadores; pero ellos no son culpables de ninguno de estos pecados; viven una vida decente, normal corriente, respetable y nunca han estado en peligro de que los llevaran a juicio, o a la cárcel. </a:t>
            </a:r>
            <a:endParaRPr lang="es-CO" dirty="0" smtClean="0"/>
          </a:p>
          <a:p>
            <a:pPr lvl="1"/>
            <a:endParaRPr lang="es-CO" dirty="0" smtClean="0"/>
          </a:p>
          <a:p>
            <a:pPr lvl="1"/>
            <a:r>
              <a:rPr lang="es-CO" dirty="0" smtClean="0"/>
              <a:t>Por </a:t>
            </a:r>
            <a:r>
              <a:rPr lang="es-CO" dirty="0"/>
              <a:t>tanto creen que eso del pecado no tiene nada que ver con </a:t>
            </a:r>
            <a:r>
              <a:rPr lang="es-CO" dirty="0" smtClean="0"/>
              <a:t>ellos».  Pero </a:t>
            </a:r>
            <a:r>
              <a:rPr lang="es-CO" dirty="0"/>
              <a:t>veamos lo que </a:t>
            </a:r>
            <a:r>
              <a:rPr lang="es-CO" dirty="0">
                <a:solidFill>
                  <a:srgbClr val="FF0000"/>
                </a:solidFill>
              </a:rPr>
              <a:t>Romanos 3:23 </a:t>
            </a:r>
            <a:r>
              <a:rPr lang="es-CO" dirty="0"/>
              <a:t>dice: “</a:t>
            </a:r>
            <a:r>
              <a:rPr lang="es-CO" b="1" i="1" dirty="0"/>
              <a:t>Pues todos han pecado y están privados de la gloria de </a:t>
            </a:r>
            <a:r>
              <a:rPr lang="es-CO" b="1" i="1" dirty="0" smtClean="0"/>
              <a:t>Dios</a:t>
            </a:r>
            <a:r>
              <a:rPr lang="es-CO" dirty="0" smtClean="0"/>
              <a:t>”. Por tanto, todos </a:t>
            </a:r>
            <a:r>
              <a:rPr lang="es-CO" dirty="0"/>
              <a:t>somos pecadores y necesitamos el perdón de Dios.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979532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3"/>
            <a:ext cx="8229600" cy="3312368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s-CO" sz="3600" b="1" dirty="0" smtClean="0"/>
              <a:t>Conclusión:</a:t>
            </a:r>
          </a:p>
          <a:p>
            <a:pPr marL="0" indent="0">
              <a:buNone/>
            </a:pPr>
            <a:r>
              <a:rPr lang="es-CO" dirty="0" smtClean="0"/>
              <a:t>Nuestro </a:t>
            </a:r>
            <a:r>
              <a:rPr lang="es-CO" dirty="0"/>
              <a:t>SEÑOR JESÚS nos enseña </a:t>
            </a:r>
            <a:r>
              <a:rPr lang="es-CO" dirty="0" smtClean="0"/>
              <a:t>aquí que </a:t>
            </a:r>
            <a:r>
              <a:rPr lang="es-CO" dirty="0"/>
              <a:t>siendo que todos somos pecadores y necesitamos el perdón de Dios, también debemos ejercer la habilidad de perdonar a los demás. </a:t>
            </a:r>
            <a:endParaRPr lang="es-CO" dirty="0" smtClean="0"/>
          </a:p>
          <a:p>
            <a:pPr marL="0" indent="0">
              <a:buNone/>
            </a:pPr>
            <a:endParaRPr lang="es-CO" dirty="0"/>
          </a:p>
          <a:p>
            <a:pPr marL="400050" lvl="1" indent="0">
              <a:buNone/>
            </a:pPr>
            <a:r>
              <a:rPr lang="es-CO" sz="3300" b="1" dirty="0" smtClean="0"/>
              <a:t>¿</a:t>
            </a:r>
            <a:r>
              <a:rPr lang="es-CO" sz="3300" b="1" dirty="0"/>
              <a:t>Puede alguien recibir algo tan inmerecido como el perdón de Dios y no perdonar a otros? </a:t>
            </a:r>
            <a:r>
              <a:rPr lang="es-CO" sz="3300" dirty="0"/>
              <a:t>Ese es el punto que nuestro Salvador quiere que entendamos</a:t>
            </a:r>
            <a:r>
              <a:rPr lang="es-CO" sz="3300" dirty="0" smtClean="0"/>
              <a:t>.</a:t>
            </a:r>
            <a:endParaRPr lang="es-CO" sz="3300" dirty="0"/>
          </a:p>
        </p:txBody>
      </p:sp>
      <p:sp>
        <p:nvSpPr>
          <p:cNvPr id="4" name="3 Rectángulo"/>
          <p:cNvSpPr/>
          <p:nvPr/>
        </p:nvSpPr>
        <p:spPr>
          <a:xfrm>
            <a:off x="179512" y="3789040"/>
            <a:ext cx="6624736" cy="2677656"/>
          </a:xfrm>
          <a:prstGeom prst="rect">
            <a:avLst/>
          </a:prstGeom>
          <a:solidFill>
            <a:schemeClr val="bg1">
              <a:lumMod val="85000"/>
            </a:schemeClr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 wrap="square">
            <a:spAutoFit/>
          </a:bodyPr>
          <a:lstStyle/>
          <a:p>
            <a:r>
              <a:rPr lang="es-CO" sz="2400" dirty="0"/>
              <a:t>Ese es otro punto que debemos agregar a la lista anterior; El perdón. Cuando pedimos que se haga la Voluntad de Dios, estamos sometiendo nuestra voluntad a la Voluntad de Dios. Eso nos lleva con toda facilidad a poder pedirle a Dios por nuestras necesidades, y sobre todo, a pedirle perdón a Dios, y a perdonar a otros.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9089" y="3912500"/>
            <a:ext cx="2190750" cy="2430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28553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iagBrick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90000"/>
          </a:bodyPr>
          <a:lstStyle/>
          <a:p>
            <a:r>
              <a:rPr lang="es-CO" dirty="0" smtClean="0"/>
              <a:t>Para ser perdonados por Dios, necesitamos aplicar Mat.5:23,24:</a:t>
            </a:r>
            <a:endParaRPr lang="es-CO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085184"/>
            <a:ext cx="8229600" cy="1512168"/>
          </a:xfrm>
          <a:solidFill>
            <a:schemeClr val="bg1">
              <a:lumMod val="85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s-CO" sz="2400" b="1" dirty="0" smtClean="0"/>
              <a:t>«Por </a:t>
            </a:r>
            <a:r>
              <a:rPr lang="es-CO" sz="2400" b="1" dirty="0"/>
              <a:t>tanto, si trajeres tu ofrenda al altar, y allí te acordares que tu hermano tiene algo contra ti</a:t>
            </a:r>
            <a:r>
              <a:rPr lang="es-CO" sz="2400" b="1" dirty="0" smtClean="0"/>
              <a:t>; deja </a:t>
            </a:r>
            <a:r>
              <a:rPr lang="es-CO" sz="2400" b="1" dirty="0"/>
              <a:t>allí tu ofrenda delante del altar, y ve, reconcíliate primero con tu hermano, y entonces ven y presenta tu </a:t>
            </a:r>
            <a:r>
              <a:rPr lang="es-CO" sz="2400" b="1" dirty="0" smtClean="0"/>
              <a:t>ofrenda»</a:t>
            </a:r>
            <a:endParaRPr lang="es-CO" sz="2400" b="1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844824"/>
            <a:ext cx="3744416" cy="3024336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44824"/>
            <a:ext cx="4248472" cy="3038106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738574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iagBrick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54162"/>
          </a:xfrm>
          <a:solidFill>
            <a:schemeClr val="bg1">
              <a:lumMod val="85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Autofit/>
          </a:bodyPr>
          <a:lstStyle/>
          <a:p>
            <a:r>
              <a:rPr lang="es-CO" sz="2800" dirty="0" smtClean="0"/>
              <a:t>Esta es una de las causas por la cual la vida espiritual de algunos no progresa, la falta de reconciliación. </a:t>
            </a:r>
            <a:br>
              <a:rPr lang="es-CO" sz="2800" dirty="0" smtClean="0"/>
            </a:br>
            <a:r>
              <a:rPr lang="es-CO" sz="2800" dirty="0" smtClean="0"/>
              <a:t>Y así se participa de la Santa Cena.</a:t>
            </a:r>
            <a:endParaRPr lang="es-CO" sz="28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1" y="1916832"/>
            <a:ext cx="6120681" cy="4536504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139700" h="139700" prst="divot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747403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753</TotalTime>
  <Words>1736</Words>
  <Application>Microsoft Office PowerPoint</Application>
  <PresentationFormat>Presentación en pantalla (4:3)</PresentationFormat>
  <Paragraphs>88</Paragraphs>
  <Slides>18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18</vt:i4>
      </vt:variant>
    </vt:vector>
  </HeadingPairs>
  <TitlesOfParts>
    <vt:vector size="19" baseType="lpstr">
      <vt:lpstr>Tema de Office</vt:lpstr>
      <vt:lpstr>HAGASE TU VOLUNTAD  EN LA TIERRA  COMO EN EL CIELO</vt:lpstr>
      <vt:lpstr>HAGASE TU VOLUNTAD, EN LA TIERRA  COMO EN EL CIELO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Ésta es la voluntad de Dios:  vuestra santificación </vt:lpstr>
      <vt:lpstr>Presentación de PowerPoint</vt:lpstr>
      <vt:lpstr> El reino de los cielos solo los valientes lo arrebatan no los cobardes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Para ser perdonados por Dios, necesitamos aplicar Mat.5:23,24:</vt:lpstr>
      <vt:lpstr>Esta es una de las causas por la cual la vida espiritual de algunos no progresa, la falta de reconciliación.  Y así se participa de la Santa Cena.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HAGASE TU VOLUNTAD ASI EN LA TIERRA COMO EN EL CIELO</dc:title>
  <dc:creator>FAMILIA FIERRO CH</dc:creator>
  <cp:lastModifiedBy>FAMILIA</cp:lastModifiedBy>
  <cp:revision>107</cp:revision>
  <dcterms:created xsi:type="dcterms:W3CDTF">2013-12-13T20:38:35Z</dcterms:created>
  <dcterms:modified xsi:type="dcterms:W3CDTF">2016-09-25T08:32:04Z</dcterms:modified>
</cp:coreProperties>
</file>